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2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421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Administrative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3, </a:t>
            </a:r>
            <a:r>
              <a:rPr lang="en-US" dirty="0" smtClean="0"/>
              <a:t>Lecture</a:t>
            </a:r>
            <a:r>
              <a:rPr lang="en-US" baseline="0" dirty="0" smtClean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3</a:t>
            </a:r>
            <a:r>
              <a:rPr lang="en-US" dirty="0" smtClean="0"/>
              <a:t>:  Sources of Agency Power</a:t>
            </a:r>
            <a:endParaRPr lang="en-US" dirty="0" smtClean="0"/>
          </a:p>
          <a:p>
            <a:r>
              <a:rPr lang="en-US" dirty="0" smtClean="0"/>
              <a:t>Lecture 1:  </a:t>
            </a:r>
            <a:r>
              <a:rPr lang="en-US" dirty="0" smtClean="0"/>
              <a:t>Interpreting the Constitution – Formalism vs. Functionalism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the Doctrine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we discuss the cases, note where the court has adopted: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heories of Separation of Powers (compare to quotes from </a:t>
            </a:r>
            <a:r>
              <a:rPr lang="en-US" i="1" dirty="0" smtClean="0"/>
              <a:t>The Federalist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Formalist theories (compare to Prof. Strauss’ analysis)</a:t>
            </a:r>
          </a:p>
          <a:p>
            <a:pPr lvl="1"/>
            <a:r>
              <a:rPr lang="en-US" dirty="0" smtClean="0"/>
              <a:t>Functionalist theories (compare to Profs. Landis’ and Strauss’ analyses)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the Doctrine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Views from the U.S. Supreme Court:</a:t>
            </a:r>
          </a:p>
          <a:p>
            <a:pPr lvl="1"/>
            <a:r>
              <a:rPr lang="en-US" dirty="0" smtClean="0"/>
              <a:t>“The principle of separation of powers was not simply an </a:t>
            </a:r>
            <a:r>
              <a:rPr lang="en-US" dirty="0" smtClean="0"/>
              <a:t>abstract generalization </a:t>
            </a:r>
            <a:r>
              <a:rPr lang="en-US" dirty="0" smtClean="0"/>
              <a:t>in the minds of the </a:t>
            </a:r>
            <a:r>
              <a:rPr lang="en-US" dirty="0" smtClean="0"/>
              <a:t>Framers</a:t>
            </a:r>
            <a:r>
              <a:rPr lang="en-US" dirty="0" smtClean="0"/>
              <a:t> </a:t>
            </a:r>
            <a:r>
              <a:rPr lang="en-US" dirty="0" smtClean="0"/>
              <a:t>. . .” (CB 56, </a:t>
            </a:r>
            <a:r>
              <a:rPr lang="en-US" i="1" dirty="0" smtClean="0"/>
              <a:t>Buckley v. </a:t>
            </a:r>
            <a:r>
              <a:rPr lang="en-US" i="1" dirty="0" err="1" smtClean="0"/>
              <a:t>Valeo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“[</a:t>
            </a:r>
            <a:r>
              <a:rPr lang="en-US" dirty="0" smtClean="0"/>
              <a:t>W]e therefore find that </a:t>
            </a:r>
            <a:r>
              <a:rPr lang="en-US" dirty="0" smtClean="0"/>
              <a:t>appellant’s argument </a:t>
            </a:r>
            <a:r>
              <a:rPr lang="en-US" dirty="0" smtClean="0"/>
              <a:t>rests upon an “archaic view of the separation of </a:t>
            </a:r>
            <a:r>
              <a:rPr lang="en-US" dirty="0" smtClean="0"/>
              <a:t>powers as </a:t>
            </a:r>
            <a:r>
              <a:rPr lang="en-US" dirty="0" smtClean="0"/>
              <a:t>requiring three airtight departments of government.” </a:t>
            </a:r>
            <a:r>
              <a:rPr lang="en-US" dirty="0" smtClean="0"/>
              <a:t>Rather, in </a:t>
            </a:r>
            <a:r>
              <a:rPr lang="en-US" dirty="0" smtClean="0"/>
              <a:t>determining whether the Act disrupts the proper balance </a:t>
            </a:r>
            <a:r>
              <a:rPr lang="en-US" dirty="0" smtClean="0"/>
              <a:t>between the </a:t>
            </a:r>
            <a:r>
              <a:rPr lang="en-US" dirty="0" smtClean="0"/>
              <a:t>coordinate branches, the proper inquiry focuses on the extent </a:t>
            </a:r>
            <a:r>
              <a:rPr lang="en-US" dirty="0" smtClean="0"/>
              <a:t>to which </a:t>
            </a:r>
            <a:r>
              <a:rPr lang="en-US" dirty="0" smtClean="0"/>
              <a:t>it prevents the Executive Branch from accomplishing its </a:t>
            </a:r>
            <a:r>
              <a:rPr lang="en-US" dirty="0" smtClean="0"/>
              <a:t>constitutionally assigned </a:t>
            </a:r>
            <a:r>
              <a:rPr lang="en-US" dirty="0" smtClean="0"/>
              <a:t>functions.” </a:t>
            </a:r>
            <a:r>
              <a:rPr lang="en-US" dirty="0" smtClean="0"/>
              <a:t>(CB 57, </a:t>
            </a:r>
            <a:r>
              <a:rPr lang="en-US" i="1" dirty="0" smtClean="0"/>
              <a:t>Nixon v. Administrator of Gen. </a:t>
            </a:r>
            <a:r>
              <a:rPr lang="en-US" i="1" dirty="0" err="1" smtClean="0"/>
              <a:t>Serv’s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“[T]he fact that a given law or procedure is efficient, </a:t>
            </a:r>
            <a:r>
              <a:rPr lang="en-US" dirty="0" smtClean="0"/>
              <a:t>convenient, and </a:t>
            </a:r>
            <a:r>
              <a:rPr lang="en-US" dirty="0" smtClean="0"/>
              <a:t>useful in facilitating functions of government, standing </a:t>
            </a:r>
            <a:r>
              <a:rPr lang="en-US" dirty="0" smtClean="0"/>
              <a:t>alone, will </a:t>
            </a:r>
            <a:r>
              <a:rPr lang="en-US" dirty="0" smtClean="0"/>
              <a:t>not save it if it is contrary to the Constitution. Convenience </a:t>
            </a:r>
            <a:r>
              <a:rPr lang="en-US" dirty="0" smtClean="0"/>
              <a:t>and efficiency </a:t>
            </a:r>
            <a:r>
              <a:rPr lang="en-US" dirty="0" smtClean="0"/>
              <a:t>are not the primary objectives—or the hallmarks—of </a:t>
            </a:r>
            <a:r>
              <a:rPr lang="en-US" dirty="0" smtClean="0"/>
              <a:t>democratic government.”  (CB 57, </a:t>
            </a:r>
            <a:r>
              <a:rPr lang="en-US" i="1" dirty="0" smtClean="0"/>
              <a:t>INS v. </a:t>
            </a:r>
            <a:r>
              <a:rPr lang="en-US" i="1" dirty="0" err="1" smtClean="0"/>
              <a:t>Chadha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the Doctrine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Views from the U.S. Supreme Court:</a:t>
            </a:r>
          </a:p>
          <a:p>
            <a:pPr lvl="1"/>
            <a:r>
              <a:rPr lang="en-US" dirty="0" smtClean="0"/>
              <a:t>“This </a:t>
            </a:r>
            <a:r>
              <a:rPr lang="en-US" dirty="0" smtClean="0"/>
              <a:t>inquiry, in turn, is </a:t>
            </a:r>
            <a:r>
              <a:rPr lang="en-US" dirty="0" smtClean="0"/>
              <a:t>guided by </a:t>
            </a:r>
            <a:r>
              <a:rPr lang="en-US" dirty="0" smtClean="0"/>
              <a:t>the principle that </a:t>
            </a:r>
            <a:r>
              <a:rPr lang="en-US" dirty="0" smtClean="0"/>
              <a:t>‘practical </a:t>
            </a:r>
            <a:r>
              <a:rPr lang="en-US" dirty="0" smtClean="0"/>
              <a:t>attention to substance rather than doctrinaire reliance on formal categories should inform application </a:t>
            </a:r>
            <a:r>
              <a:rPr lang="en-US" dirty="0" smtClean="0"/>
              <a:t>of Article </a:t>
            </a:r>
            <a:r>
              <a:rPr lang="en-US" dirty="0" smtClean="0"/>
              <a:t>III</a:t>
            </a:r>
            <a:r>
              <a:rPr lang="en-US" dirty="0" smtClean="0"/>
              <a:t>.’” (CB 57-58, </a:t>
            </a:r>
            <a:r>
              <a:rPr lang="en-US" i="1" dirty="0" smtClean="0"/>
              <a:t>CFTC v. </a:t>
            </a:r>
            <a:r>
              <a:rPr lang="en-US" i="1" dirty="0" err="1" smtClean="0"/>
              <a:t>Schor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“The </a:t>
            </a:r>
            <a:r>
              <a:rPr lang="en-US" dirty="0" smtClean="0"/>
              <a:t>clear assignment of power </a:t>
            </a:r>
            <a:r>
              <a:rPr lang="en-US" dirty="0" smtClean="0"/>
              <a:t>to a </a:t>
            </a:r>
            <a:r>
              <a:rPr lang="en-US" dirty="0" smtClean="0"/>
              <a:t>branch, </a:t>
            </a:r>
            <a:r>
              <a:rPr lang="en-US" dirty="0" smtClean="0"/>
              <a:t>furthermore</a:t>
            </a:r>
            <a:r>
              <a:rPr lang="en-US" dirty="0" smtClean="0"/>
              <a:t>, allows the citizen to know who may be </a:t>
            </a:r>
            <a:r>
              <a:rPr lang="en-US" dirty="0" smtClean="0"/>
              <a:t>called to </a:t>
            </a:r>
            <a:r>
              <a:rPr lang="en-US" dirty="0" smtClean="0"/>
              <a:t>answer for making, or not making, those delicate and </a:t>
            </a:r>
            <a:r>
              <a:rPr lang="en-US" dirty="0" smtClean="0"/>
              <a:t>necessary decisions </a:t>
            </a:r>
            <a:r>
              <a:rPr lang="en-US" dirty="0" smtClean="0"/>
              <a:t>essential to government</a:t>
            </a:r>
            <a:r>
              <a:rPr lang="en-US" dirty="0" smtClean="0"/>
              <a:t>.”  (CB 58, </a:t>
            </a:r>
            <a:r>
              <a:rPr lang="en-US" i="1" dirty="0" smtClean="0"/>
              <a:t>Loving v. United States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“An overly restrictive judicial interpretation of the </a:t>
            </a:r>
            <a:r>
              <a:rPr lang="en-US" dirty="0" smtClean="0"/>
              <a:t>Constitution’s structural </a:t>
            </a:r>
            <a:r>
              <a:rPr lang="en-US" dirty="0" smtClean="0"/>
              <a:t>constraints (unlike its protections of certain basic </a:t>
            </a:r>
            <a:r>
              <a:rPr lang="en-US" dirty="0" smtClean="0"/>
              <a:t>liberties) will </a:t>
            </a:r>
            <a:r>
              <a:rPr lang="en-US" dirty="0" smtClean="0"/>
              <a:t>undermine the Constitution’s own efforts to achieve its far </a:t>
            </a:r>
            <a:r>
              <a:rPr lang="en-US" dirty="0" smtClean="0"/>
              <a:t>more basic </a:t>
            </a:r>
            <a:r>
              <a:rPr lang="en-US" dirty="0" smtClean="0"/>
              <a:t>structural aim, the creation of a representative form of </a:t>
            </a:r>
            <a:r>
              <a:rPr lang="en-US" dirty="0" smtClean="0"/>
              <a:t>government capable </a:t>
            </a:r>
            <a:r>
              <a:rPr lang="en-US" dirty="0" smtClean="0"/>
              <a:t>of translating the people’s will into effective public action</a:t>
            </a:r>
            <a:r>
              <a:rPr lang="en-US" dirty="0" smtClean="0"/>
              <a:t>.” (CB 58, </a:t>
            </a:r>
            <a:r>
              <a:rPr lang="en-US" i="1" dirty="0" smtClean="0"/>
              <a:t>Fed. Maritime </a:t>
            </a:r>
            <a:r>
              <a:rPr lang="en-US" i="1" dirty="0" err="1" smtClean="0"/>
              <a:t>Comm’n</a:t>
            </a:r>
            <a:r>
              <a:rPr lang="en-US" i="1" dirty="0" smtClean="0"/>
              <a:t> v. South Carolina State </a:t>
            </a:r>
            <a:r>
              <a:rPr lang="en-US" i="1" smtClean="0"/>
              <a:t>Ports Authority</a:t>
            </a:r>
            <a:r>
              <a:rPr lang="en-US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Constitutional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two primary Constitutional doctrines which touch most aspects of Administrative Law:  Separation of Powers, and Procedural Due Process</a:t>
            </a:r>
          </a:p>
          <a:p>
            <a:r>
              <a:rPr lang="en-US" dirty="0" smtClean="0"/>
              <a:t>Separation of Powers addresses the degree to which the powers of the three Branches of government are kept apart from one another</a:t>
            </a:r>
          </a:p>
          <a:p>
            <a:r>
              <a:rPr lang="en-US" dirty="0" smtClean="0"/>
              <a:t>Interpreting this “degree” of separation creates a range of possibilities:</a:t>
            </a:r>
          </a:p>
          <a:p>
            <a:pPr lvl="1"/>
            <a:r>
              <a:rPr lang="en-US" dirty="0" smtClean="0"/>
              <a:t>Formalism:  a strict adherence to the text and to full separation</a:t>
            </a:r>
          </a:p>
          <a:p>
            <a:pPr lvl="2"/>
            <a:r>
              <a:rPr lang="en-US" dirty="0" smtClean="0"/>
              <a:t>(ranging to)</a:t>
            </a:r>
          </a:p>
          <a:p>
            <a:pPr lvl="1"/>
            <a:r>
              <a:rPr lang="en-US" dirty="0" smtClean="0"/>
              <a:t>Functionalism:  a “contextual” approach to interpreting the text which attempts to accommodate the needs of contemporary society at any given point in time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of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concept that legislative, executive, and judicial power should be separated into different Branches of government</a:t>
            </a:r>
          </a:p>
          <a:p>
            <a:pPr lvl="1"/>
            <a:r>
              <a:rPr lang="en-US" dirty="0" smtClean="0"/>
              <a:t>And those Branches should not only be empowered, but also </a:t>
            </a:r>
            <a:r>
              <a:rPr lang="en-US" i="1" dirty="0" smtClean="0"/>
              <a:t>incentivized</a:t>
            </a:r>
            <a:r>
              <a:rPr lang="en-US" dirty="0" smtClean="0"/>
              <a:t> to “check” one another’s power(s)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of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The Federalist</a:t>
            </a:r>
            <a:r>
              <a:rPr lang="en-US" dirty="0" smtClean="0"/>
              <a:t> (revisited):</a:t>
            </a:r>
          </a:p>
          <a:p>
            <a:pPr lvl="1"/>
            <a:r>
              <a:rPr lang="en-US" dirty="0" smtClean="0"/>
              <a:t>“It is agreed on all sides that the powers properly belonging to one </a:t>
            </a:r>
            <a:r>
              <a:rPr lang="en-US" dirty="0" smtClean="0"/>
              <a:t>of the </a:t>
            </a:r>
            <a:r>
              <a:rPr lang="en-US" dirty="0" smtClean="0"/>
              <a:t>departments ought not to be directly and completely administered </a:t>
            </a:r>
            <a:r>
              <a:rPr lang="en-US" dirty="0" smtClean="0"/>
              <a:t>by either </a:t>
            </a:r>
            <a:r>
              <a:rPr lang="en-US" dirty="0" smtClean="0"/>
              <a:t>of the other </a:t>
            </a:r>
            <a:r>
              <a:rPr lang="en-US" dirty="0" smtClean="0"/>
              <a:t>departments.”  (CB 41)</a:t>
            </a:r>
          </a:p>
          <a:p>
            <a:pPr lvl="1"/>
            <a:r>
              <a:rPr lang="en-US" dirty="0" smtClean="0"/>
              <a:t>“But </a:t>
            </a:r>
            <a:r>
              <a:rPr lang="en-US" dirty="0" smtClean="0"/>
              <a:t>experience assures us that </a:t>
            </a:r>
            <a:r>
              <a:rPr lang="en-US" dirty="0" smtClean="0"/>
              <a:t>the efficacy </a:t>
            </a:r>
            <a:r>
              <a:rPr lang="en-US" dirty="0" smtClean="0"/>
              <a:t>of the provision has been greatly overstated; and that some </a:t>
            </a:r>
            <a:r>
              <a:rPr lang="en-US" dirty="0" smtClean="0"/>
              <a:t>more adequate </a:t>
            </a:r>
            <a:r>
              <a:rPr lang="en-US" dirty="0" smtClean="0"/>
              <a:t>defense is indispensably necessary for the more feeble </a:t>
            </a:r>
            <a:r>
              <a:rPr lang="en-US" dirty="0" smtClean="0"/>
              <a:t>against the </a:t>
            </a:r>
            <a:r>
              <a:rPr lang="en-US" dirty="0" smtClean="0"/>
              <a:t>more powerful members of the government</a:t>
            </a:r>
            <a:r>
              <a:rPr lang="en-US" dirty="0" smtClean="0"/>
              <a:t>.” (CB 41)</a:t>
            </a:r>
          </a:p>
          <a:p>
            <a:pPr lvl="1"/>
            <a:r>
              <a:rPr lang="en-US" dirty="0" smtClean="0"/>
              <a:t>“by </a:t>
            </a:r>
            <a:r>
              <a:rPr lang="en-US" dirty="0" smtClean="0"/>
              <a:t>so contriving the interior structure of the </a:t>
            </a:r>
            <a:r>
              <a:rPr lang="en-US" dirty="0" smtClean="0"/>
              <a:t>government as </a:t>
            </a:r>
            <a:r>
              <a:rPr lang="en-US" dirty="0" smtClean="0"/>
              <a:t>that its several constituent parts may, by their mutual </a:t>
            </a:r>
            <a:r>
              <a:rPr lang="en-US" dirty="0" smtClean="0"/>
              <a:t>relations, be </a:t>
            </a:r>
            <a:r>
              <a:rPr lang="en-US" dirty="0" smtClean="0"/>
              <a:t>the means of keeping each other in their proper places</a:t>
            </a:r>
            <a:r>
              <a:rPr lang="en-US" dirty="0" smtClean="0"/>
              <a:t>” (CB 42)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of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en-US" i="1" dirty="0" smtClean="0"/>
              <a:t>The Federalist </a:t>
            </a:r>
            <a:r>
              <a:rPr lang="en-US" dirty="0" smtClean="0"/>
              <a:t>(revisited):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“it </a:t>
            </a:r>
            <a:r>
              <a:rPr lang="en-US" dirty="0" smtClean="0"/>
              <a:t>is evident </a:t>
            </a:r>
            <a:r>
              <a:rPr lang="en-US" dirty="0" smtClean="0"/>
              <a:t>that each department should have a will of its own; and </a:t>
            </a:r>
            <a:r>
              <a:rPr lang="en-US" dirty="0" smtClean="0"/>
              <a:t>consequently should </a:t>
            </a:r>
            <a:r>
              <a:rPr lang="en-US" dirty="0" smtClean="0"/>
              <a:t>be so constituted that the members of each should have </a:t>
            </a:r>
            <a:r>
              <a:rPr lang="en-US" dirty="0" smtClean="0"/>
              <a:t>as little </a:t>
            </a:r>
            <a:r>
              <a:rPr lang="en-US" dirty="0" smtClean="0"/>
              <a:t>agency as possible in the appointment of the members of the others</a:t>
            </a:r>
            <a:r>
              <a:rPr lang="en-US" dirty="0" smtClean="0"/>
              <a:t>” (CB 42)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“But the great security against a gradual concentration of the </a:t>
            </a:r>
            <a:r>
              <a:rPr lang="en-US" dirty="0" smtClean="0"/>
              <a:t>several powers </a:t>
            </a:r>
            <a:r>
              <a:rPr lang="en-US" dirty="0" smtClean="0"/>
              <a:t>in the same department consists in giving to those who </a:t>
            </a:r>
            <a:r>
              <a:rPr lang="en-US" dirty="0" smtClean="0"/>
              <a:t>administer each </a:t>
            </a:r>
            <a:r>
              <a:rPr lang="en-US" dirty="0" smtClean="0"/>
              <a:t>department the necessary constitutional means and </a:t>
            </a:r>
            <a:r>
              <a:rPr lang="en-US" dirty="0" smtClean="0"/>
              <a:t>personal motives </a:t>
            </a:r>
            <a:r>
              <a:rPr lang="en-US" dirty="0" smtClean="0"/>
              <a:t>to resist encroachments of the others</a:t>
            </a:r>
            <a:r>
              <a:rPr lang="en-US" dirty="0" smtClean="0"/>
              <a:t>.”  (CB 42)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“Ambition </a:t>
            </a:r>
            <a:r>
              <a:rPr lang="en-US" dirty="0" smtClean="0"/>
              <a:t>must be made to counteract ambition</a:t>
            </a:r>
            <a:r>
              <a:rPr lang="en-US" dirty="0" smtClean="0"/>
              <a:t>.”  (CB 42)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“the great </a:t>
            </a:r>
            <a:r>
              <a:rPr lang="en-US" dirty="0" smtClean="0"/>
              <a:t>difficulty lies in this: you must first enable the government to </a:t>
            </a:r>
            <a:r>
              <a:rPr lang="en-US" dirty="0" smtClean="0"/>
              <a:t>control the </a:t>
            </a:r>
            <a:r>
              <a:rPr lang="en-US" dirty="0" smtClean="0"/>
              <a:t>governed; and in the next place oblige it to control itself</a:t>
            </a:r>
            <a:r>
              <a:rPr lang="en-US" dirty="0" smtClean="0"/>
              <a:t>”  (CB 42)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Formalism vs. Functionalism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Each of these quotes describes an “</a:t>
            </a:r>
            <a:r>
              <a:rPr lang="en-US" dirty="0" err="1" smtClean="0"/>
              <a:t>originalist</a:t>
            </a:r>
            <a:r>
              <a:rPr lang="en-US" dirty="0" smtClean="0"/>
              <a:t>” interpretation of the Separation of Powers doctrine as it existed in the late 1700s.</a:t>
            </a:r>
          </a:p>
          <a:p>
            <a:pPr lvl="1"/>
            <a:r>
              <a:rPr lang="en-US" dirty="0" smtClean="0"/>
              <a:t>A formalist approach adopts this interpretation today</a:t>
            </a:r>
          </a:p>
          <a:p>
            <a:pPr lvl="1"/>
            <a:r>
              <a:rPr lang="en-US" dirty="0" smtClean="0"/>
              <a:t>Think:  what has changed?</a:t>
            </a:r>
          </a:p>
          <a:p>
            <a:r>
              <a:rPr lang="en-US" dirty="0" smtClean="0"/>
              <a:t>Professor Landis describes the rise of the Administrative State:</a:t>
            </a:r>
          </a:p>
          <a:p>
            <a:pPr lvl="1"/>
            <a:r>
              <a:rPr lang="en-US" dirty="0" smtClean="0"/>
              <a:t>“In </a:t>
            </a:r>
            <a:r>
              <a:rPr lang="en-US" dirty="0" smtClean="0"/>
              <a:t>terms of political theory, the administrative process springs </a:t>
            </a:r>
            <a:r>
              <a:rPr lang="en-US" dirty="0" smtClean="0"/>
              <a:t>from the </a:t>
            </a:r>
            <a:r>
              <a:rPr lang="en-US" dirty="0" smtClean="0"/>
              <a:t>inadequacy of a simple tripartite form of government to deal </a:t>
            </a:r>
            <a:r>
              <a:rPr lang="en-US" dirty="0" smtClean="0"/>
              <a:t>with modern </a:t>
            </a:r>
            <a:r>
              <a:rPr lang="en-US" dirty="0" smtClean="0"/>
              <a:t>problems. It represents a striving to adapt governmental </a:t>
            </a:r>
            <a:r>
              <a:rPr lang="en-US" dirty="0" smtClean="0"/>
              <a:t>technique, that </a:t>
            </a:r>
            <a:r>
              <a:rPr lang="en-US" dirty="0" smtClean="0"/>
              <a:t>still divides under three rubrics, to modern needs and, at </a:t>
            </a:r>
            <a:r>
              <a:rPr lang="en-US" dirty="0" smtClean="0"/>
              <a:t>the same </a:t>
            </a:r>
            <a:r>
              <a:rPr lang="en-US" dirty="0" smtClean="0"/>
              <a:t>time, to preserve those elements of responsibility and those </a:t>
            </a:r>
            <a:r>
              <a:rPr lang="en-US" dirty="0" smtClean="0"/>
              <a:t>conditions of </a:t>
            </a:r>
            <a:r>
              <a:rPr lang="en-US" dirty="0" smtClean="0"/>
              <a:t>balance that have distinguished Anglo–American government</a:t>
            </a:r>
            <a:r>
              <a:rPr lang="en-US" dirty="0" smtClean="0"/>
              <a:t>.”  (CB 48)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Formalism vs. Functionalism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Landis adopts a functionalist approach to explain the necessities of governance of complex society:</a:t>
            </a:r>
          </a:p>
          <a:p>
            <a:pPr lvl="1"/>
            <a:r>
              <a:rPr lang="en-US" dirty="0" smtClean="0"/>
              <a:t>“The insistence upon the compartmentalization of power along </a:t>
            </a:r>
            <a:r>
              <a:rPr lang="en-US" dirty="0" smtClean="0"/>
              <a:t>triadic lines </a:t>
            </a:r>
            <a:r>
              <a:rPr lang="en-US" dirty="0" smtClean="0"/>
              <a:t>gave way in the nineteenth century to the exigencies of </a:t>
            </a:r>
            <a:r>
              <a:rPr lang="en-US" dirty="0" smtClean="0"/>
              <a:t>governance.  Without </a:t>
            </a:r>
            <a:r>
              <a:rPr lang="en-US" dirty="0" smtClean="0"/>
              <a:t>too much political theory but with a keen sense of the </a:t>
            </a:r>
            <a:r>
              <a:rPr lang="en-US" dirty="0" smtClean="0"/>
              <a:t>practicalities of </a:t>
            </a:r>
            <a:r>
              <a:rPr lang="en-US" dirty="0" smtClean="0"/>
              <a:t>the situation, agencies were created whose functions embraced </a:t>
            </a:r>
            <a:r>
              <a:rPr lang="en-US" dirty="0" smtClean="0"/>
              <a:t>the three </a:t>
            </a:r>
            <a:r>
              <a:rPr lang="en-US" dirty="0" smtClean="0"/>
              <a:t>aspects of government. Rule-making, enforcement, and the </a:t>
            </a:r>
            <a:r>
              <a:rPr lang="en-US" dirty="0" smtClean="0"/>
              <a:t>disposition of </a:t>
            </a:r>
            <a:r>
              <a:rPr lang="en-US" dirty="0" smtClean="0"/>
              <a:t>competing claims made by contending parties, were all </a:t>
            </a:r>
            <a:r>
              <a:rPr lang="en-US" dirty="0" err="1" smtClean="0"/>
              <a:t>intrusted</a:t>
            </a:r>
            <a:r>
              <a:rPr lang="en-US" dirty="0" smtClean="0"/>
              <a:t> </a:t>
            </a:r>
            <a:r>
              <a:rPr lang="en-US" dirty="0" smtClean="0"/>
              <a:t>to them.”  (CB 49)</a:t>
            </a:r>
          </a:p>
          <a:p>
            <a:r>
              <a:rPr lang="en-US" dirty="0" smtClean="0"/>
              <a:t>Landis wrote in 1938… what about now?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Formalism vs. Functionalism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Professor Strauss also advocates for a functionalist approach</a:t>
            </a:r>
          </a:p>
          <a:p>
            <a:pPr lvl="1"/>
            <a:r>
              <a:rPr lang="en-US" dirty="0" smtClean="0"/>
              <a:t>“The Constitution does </a:t>
            </a:r>
            <a:r>
              <a:rPr lang="en-US" dirty="0" smtClean="0"/>
              <a:t>not define the administrative, as distinct from the political, organs </a:t>
            </a:r>
            <a:r>
              <a:rPr lang="en-US" dirty="0" smtClean="0"/>
              <a:t>of the </a:t>
            </a:r>
            <a:r>
              <a:rPr lang="en-US" dirty="0" smtClean="0"/>
              <a:t>federal government; it leaves that entirely to Congress. What </a:t>
            </a:r>
            <a:r>
              <a:rPr lang="en-US" dirty="0" smtClean="0"/>
              <a:t>the Constitution </a:t>
            </a:r>
            <a:r>
              <a:rPr lang="en-US" dirty="0" smtClean="0"/>
              <a:t>describes instead are three generalist national </a:t>
            </a:r>
            <a:r>
              <a:rPr lang="en-US" dirty="0" smtClean="0"/>
              <a:t>institutions (Congress</a:t>
            </a:r>
            <a:r>
              <a:rPr lang="en-US" dirty="0" smtClean="0"/>
              <a:t>, President, and Supreme Court) which, together with </a:t>
            </a:r>
            <a:r>
              <a:rPr lang="en-US" dirty="0" smtClean="0"/>
              <a:t>the states</a:t>
            </a:r>
            <a:r>
              <a:rPr lang="en-US" dirty="0" smtClean="0"/>
              <a:t>, serve as the principal heads of political and legal authority</a:t>
            </a:r>
            <a:r>
              <a:rPr lang="en-US" dirty="0" smtClean="0"/>
              <a:t>.”  (CB 50)</a:t>
            </a:r>
          </a:p>
          <a:p>
            <a:r>
              <a:rPr lang="en-US" dirty="0" smtClean="0"/>
              <a:t>But note – others (such as your casebook author, Professor Lawson) advocate for formalist constraints – look for this type of analysis in the cases and in the Justices’ concurring and dissenting opinions!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Formalism vs. Functionalism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Professor Strauss’ analysis of the two:</a:t>
            </a:r>
          </a:p>
          <a:p>
            <a:pPr lvl="1"/>
            <a:r>
              <a:rPr lang="en-US" dirty="0" smtClean="0"/>
              <a:t>Functionalism:  </a:t>
            </a:r>
            <a:r>
              <a:rPr lang="en-US" dirty="0" smtClean="0"/>
              <a:t>“If </a:t>
            </a:r>
            <a:r>
              <a:rPr lang="en-US" dirty="0" smtClean="0"/>
              <a:t>in 1787 such a merger of function was unthinkable, </a:t>
            </a:r>
            <a:r>
              <a:rPr lang="en-US" dirty="0" smtClean="0"/>
              <a:t>in 1987 </a:t>
            </a:r>
            <a:r>
              <a:rPr lang="en-US" dirty="0" smtClean="0"/>
              <a:t>it is unavoidable given Congress’s need to delegate at some level </a:t>
            </a:r>
            <a:r>
              <a:rPr lang="en-US" dirty="0" smtClean="0"/>
              <a:t>the making </a:t>
            </a:r>
            <a:r>
              <a:rPr lang="en-US" dirty="0" smtClean="0"/>
              <a:t>of policy for a complex and interdependent economy, and </a:t>
            </a:r>
            <a:r>
              <a:rPr lang="en-US" dirty="0" smtClean="0"/>
              <a:t>the equal </a:t>
            </a:r>
            <a:r>
              <a:rPr lang="en-US" dirty="0" smtClean="0"/>
              <a:t>incapacity (and undesirability) of the courts to resolve all </a:t>
            </a:r>
            <a:r>
              <a:rPr lang="en-US" dirty="0" smtClean="0"/>
              <a:t>matters appropriately </a:t>
            </a:r>
            <a:r>
              <a:rPr lang="en-US" dirty="0" smtClean="0"/>
              <a:t>characterized as involving </a:t>
            </a:r>
            <a:r>
              <a:rPr lang="en-US" dirty="0" smtClean="0"/>
              <a:t>‘adjudication.’”  (CB 50)</a:t>
            </a:r>
          </a:p>
          <a:p>
            <a:pPr lvl="1"/>
            <a:r>
              <a:rPr lang="en-US" dirty="0" smtClean="0"/>
              <a:t>Formalism:  “A formal </a:t>
            </a:r>
            <a:r>
              <a:rPr lang="en-US" dirty="0" smtClean="0"/>
              <a:t>theory of </a:t>
            </a:r>
            <a:r>
              <a:rPr lang="en-US" dirty="0" smtClean="0"/>
              <a:t>separation of powers that says these functions cannot be joined is </a:t>
            </a:r>
            <a:r>
              <a:rPr lang="en-US" dirty="0" smtClean="0"/>
              <a:t>unworkable; that </a:t>
            </a:r>
            <a:r>
              <a:rPr lang="en-US" dirty="0" smtClean="0"/>
              <a:t>being so, a theory that locates each agency “in” one or </a:t>
            </a:r>
            <a:r>
              <a:rPr lang="en-US" dirty="0" smtClean="0"/>
              <a:t>another of </a:t>
            </a:r>
            <a:r>
              <a:rPr lang="en-US" dirty="0" smtClean="0"/>
              <a:t>the three conventional “branches” of American government, </a:t>
            </a:r>
            <a:r>
              <a:rPr lang="en-US" dirty="0" smtClean="0"/>
              <a:t>according to </a:t>
            </a:r>
            <a:r>
              <a:rPr lang="en-US" dirty="0" smtClean="0"/>
              <a:t>its activities, fares no better. Respect for “framers’ intent” </a:t>
            </a:r>
            <a:r>
              <a:rPr lang="en-US" dirty="0" smtClean="0"/>
              <a:t>is only </a:t>
            </a:r>
            <a:r>
              <a:rPr lang="en-US" dirty="0" smtClean="0"/>
              <a:t>workable in the context of the actual </a:t>
            </a:r>
            <a:r>
              <a:rPr lang="en-US" dirty="0" smtClean="0"/>
              <a:t>present . . .” (CB 50)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ministrative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Administrative Law</Template>
  <TotalTime>76</TotalTime>
  <Words>1340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Administrative Law</vt:lpstr>
      <vt:lpstr>Administrative Law</vt:lpstr>
      <vt:lpstr>Constitutional Constraints</vt:lpstr>
      <vt:lpstr>Separation of Powers</vt:lpstr>
      <vt:lpstr>Separation of Powers</vt:lpstr>
      <vt:lpstr>Separation of Powers</vt:lpstr>
      <vt:lpstr>Formalism vs. Functionalism</vt:lpstr>
      <vt:lpstr>Formalism vs. Functionalism</vt:lpstr>
      <vt:lpstr>Formalism vs. Functionalism</vt:lpstr>
      <vt:lpstr>Formalism vs. Functionalism</vt:lpstr>
      <vt:lpstr>Applying the Doctrine</vt:lpstr>
      <vt:lpstr>Applying the Doctrine</vt:lpstr>
      <vt:lpstr>Applying the Doctrine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Law</dc:title>
  <dc:creator>David Thaw</dc:creator>
  <cp:lastModifiedBy>David Thaw</cp:lastModifiedBy>
  <cp:revision>11</cp:revision>
  <dcterms:created xsi:type="dcterms:W3CDTF">2014-12-09T05:53:27Z</dcterms:created>
  <dcterms:modified xsi:type="dcterms:W3CDTF">2014-12-09T07:09:46Z</dcterms:modified>
</cp:coreProperties>
</file>